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21" r:id="rId2"/>
    <p:sldId id="579" r:id="rId3"/>
    <p:sldId id="696" r:id="rId4"/>
    <p:sldId id="700" r:id="rId5"/>
    <p:sldId id="701" r:id="rId6"/>
    <p:sldId id="699" r:id="rId7"/>
    <p:sldId id="702" r:id="rId8"/>
    <p:sldId id="703" r:id="rId9"/>
    <p:sldId id="704" r:id="rId10"/>
    <p:sldId id="705" r:id="rId11"/>
    <p:sldId id="707" r:id="rId12"/>
    <p:sldId id="708" r:id="rId13"/>
    <p:sldId id="706" r:id="rId14"/>
    <p:sldId id="709" r:id="rId15"/>
    <p:sldId id="710" r:id="rId16"/>
    <p:sldId id="711" r:id="rId17"/>
    <p:sldId id="712" r:id="rId18"/>
    <p:sldId id="713" r:id="rId19"/>
    <p:sldId id="714" r:id="rId20"/>
    <p:sldId id="715" r:id="rId21"/>
    <p:sldId id="717" r:id="rId22"/>
    <p:sldId id="718" r:id="rId23"/>
    <p:sldId id="720" r:id="rId24"/>
    <p:sldId id="686" r:id="rId25"/>
    <p:sldId id="721" r:id="rId26"/>
    <p:sldId id="72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1BE"/>
    <a:srgbClr val="011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9" autoAdjust="0"/>
    <p:restoredTop sz="94278" autoAdjust="0"/>
  </p:normalViewPr>
  <p:slideViewPr>
    <p:cSldViewPr snapToGrid="0">
      <p:cViewPr varScale="1">
        <p:scale>
          <a:sx n="100" d="100"/>
          <a:sy n="100" d="100"/>
        </p:scale>
        <p:origin x="11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90251-1339-4C99-9164-B5C87CAD21BE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869C3-508F-4777-B72D-97DC974DA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1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1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138CE-3984-0440-3BA3-0A4AD7E3A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7EE82-2942-A5F7-958B-FDCC0E94E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C13C0-1D41-9D93-5D15-C4D317C76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F6BFC-73CB-96B8-AF71-62C30C3358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23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6DD6B-8CDF-1105-BC81-84C5A5CE9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EE749D-7BD5-3B26-9238-F7D2E16AC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57AA5-0982-A263-5A2D-093F1B28E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EFA34-2885-0D77-9C72-446BD65B6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6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CAF9-6879-89C3-36EB-F4072D1F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955188-90C6-D029-D0B4-A5C3E28DF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FD704-050E-81B8-04D6-31A3BDD74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716A0-64B6-4109-380D-B92C7C68D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77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9C732-59EF-2A15-1E8A-7409254FF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BF8DD-11B8-CDF5-D383-855661574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BAD541-3D5C-A7BD-81F5-DFEF57DE7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4A553-61C6-75E1-3392-29DCC14E7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49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DCDFF-1FD7-2906-2385-9FFEBC916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7D3B0-9A68-6E23-8CFC-994BC286F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F5D3B-7415-5B86-AA6A-08883AA51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50C38-2FD1-2C7B-8797-A2B6DAAFF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17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8CA56-A2FE-8F7A-F27F-9E9BBE56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FFB94-8849-819B-6379-1D1FB4A28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EFBA4-43DD-BDEA-187F-F628B2E05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E0259-97CE-3C57-1214-8EA08D5D5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61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BFD3-F353-1DE9-8213-C92F894EF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B0E2C-3A63-24FF-B7B2-71695A4A8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8CD0C-373B-8B81-D29B-F59B53BEA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B7B73-14A2-42B0-B30F-1EED3C26F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00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583FB-95D2-DD6C-2239-B5BDB7ED7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6A75B-581C-4F5C-98DC-9DCD9DCE0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A96F9-ABF2-2F73-EB63-F35F5D5F2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E56B6-7B1A-3C3B-7EA1-643039279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4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A27AE-0104-577F-30FB-2C758F39A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2AAABB-DB0B-A00E-9BBE-1A42D9221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56924A-8F7F-92F2-1038-07F4160A1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E969B-78DF-AC58-70C6-CA655DF2F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54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438F-1511-F966-0DD1-885DD03F4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D53397-0882-F042-480E-7675308EA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315AA-CE81-CE60-841F-71DF4A7AD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B7953-BDE0-2387-DE82-1A7D583DD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4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F4EB8-EAFD-329C-C470-D91DBD7D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49A72-2540-65C5-284A-7E1BA6F70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1F5DE-C31E-ED83-D6DE-1B48BF711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5C868-E6D9-FD7A-55C3-924ACDDC4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77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57E32-1127-5B57-479A-2C53E904E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08C27A-97E4-7F78-4BA7-4186BAF7E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F15AC4-25D8-E31E-9C49-C3DB759D2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7A0A6-E626-FBA2-5F35-9EECFE8BF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40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4EFE-F81D-E0DD-50DD-82FB447F0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CC2CD5-2BE6-C4BE-852E-A2BE3D995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55D63-BC7D-EF44-1681-B2E0C6C5A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5328B-DDA2-9AD4-9BB6-50ED9AFF4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20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7783B-34B1-14CC-580F-9290590CF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F01307-2B36-F63D-5611-68389EEF0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50C897-7E49-6AED-57A8-5C2AB720D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18CE-3887-AA86-8173-C16B45B92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48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F49B-EE42-66BD-670E-C126360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216CC-3D91-0379-B47F-E4679B228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9ADB4-71A7-E331-2D87-4179593D1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E8B3D-11BD-D4DB-2ECF-13829C0DC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71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D2F84-AEA4-E649-32D0-0100744D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2D5AF-3771-166E-1270-FD5645FEE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54779-7DBD-F4A5-0F8C-87D85E940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5E9BC-FF80-6E86-0B66-ADDEBCD33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04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92115-7DF1-5974-F84F-E2A83183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DBD92-4654-FE8A-03A0-613496608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3BF6-4D20-CBDD-82BA-DA5A74E3D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BDE10-8B65-505B-D5D8-241C6C8F2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C318-B0A0-5F2A-9CCA-34752D893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D2F30-6626-AFD3-8FDD-8053CFDF7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7F997-4B7F-A1C4-84BE-6DCE1E221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6CF11-A618-0B1C-8767-99EE3E9F3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57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3ACB3-0699-6583-CC3C-FFBD895A1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0C68C9-DFE1-00D8-3283-C8ABB8EF3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75ED5-9DDE-A852-EF55-F06F471F4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36833-D39B-1D41-35BE-7AEF001CB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25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A0DB2-AF92-8846-FD21-3BFE6501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29636-4A9B-7309-6CD6-F2A77E50D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8BD0-A222-8B5F-A360-961CFE369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8EE97-FE1D-D3D1-5BCD-E37EB0B9D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6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5F2EC-D236-8ECD-0C0A-65C5237A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E0527-D401-03EC-56D6-04FC6F48D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7891C-1D8D-D6FD-1C54-5DAAA30E6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A4EA0-D954-B9C5-8170-B6E55707E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2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9C809-48D4-C88F-9F68-0F7725061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D0AA5-7693-3828-3C58-CC0CC82D9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040C63-16C4-05CB-8306-A5154AEE0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8B1B5-EA89-463C-F405-F68650958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0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1D24D-BF89-249C-126A-F8A0E1DFC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C93F1-6ACA-01A2-CEF4-26812E774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BACD84-DAE5-460C-58D5-F1758AF71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FF0C9-208D-6386-5EB4-70D45BA81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22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72987-4D67-703D-09AA-2B93717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E2164E-F24C-E063-0E33-A98282759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76BD5-8404-48D7-D1F9-579E82485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28E25-F521-8E48-22FF-F3184D209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73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1041-73ED-484D-8187-39B42BF3A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2E1E5-A177-4D83-AEC4-AC1CCF84A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74A9D-D5DB-4DCA-8D11-C168FFE9C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19FA8-B358-4ED1-A4BF-C7A5D6F9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DDC5C-FCD4-48EC-8B22-8340C223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7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26D7-2B19-41F8-99AD-C2ED4874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57157-D737-4F8F-B855-F15CFE72D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E54BA-EB0B-493B-A5EC-F7746B62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321A3-0650-4CFA-89B2-A4AE2AF0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0F036-7EB4-4778-9D30-31E05BD5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1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4C215-067C-4A91-B81C-38FBA0DB4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2A166-D667-43AA-B137-D56A4A156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3360-C321-4447-B088-A7926FA2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072C-209A-4664-901F-AA67CA876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625C3-7D59-49C3-B870-29D92815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CE48-B722-4325-A51C-80444007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88A0-1534-4131-BAA0-D602747C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82CF6-AD28-4781-969C-DC727878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3CB79-3660-4A89-9B81-C791B2BD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A1C76-BB3F-44C9-BC35-BD7EC5BD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4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116C-F10D-4709-AE0E-0A499102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5CF0A-91A0-4217-84D3-9FCFEAD1A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8D8F2-D1C2-4E4A-8778-37DC9DDB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D339A-DFF8-4961-8B16-5BFA0372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79A73-1214-42EE-8C03-DA12AC33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5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30AA-2A8E-4051-B05C-DD3C14D0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0934E-B152-408E-AF5B-2DBB2EBC0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0DDCE-D05C-4BBE-8494-EBBBFF59F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66E8F-8556-4710-B84C-55C7F48A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2958F-9997-432D-A3F2-7B554C61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8CBC3-8763-41FA-9291-77B56114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4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1534D-982D-4FD6-8656-20B8617B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EFD06-5D60-4D61-AC8D-05DF02153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D3BD3-EA7A-489B-8843-0CD9E51DA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F5C7B-F744-467C-BFA2-5C27FBD65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E7A1B-B257-4C54-A2F6-D444EC247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22790-8C23-4533-BB87-4151189F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A005F6-32D2-495D-9DBB-CC2864C7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83342-6199-4A01-A4CF-9604F101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8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E1F2-0621-4EF6-B26A-2B2F5489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BA7DC-56E4-41FB-9CCC-1E27D116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9ECD0-05CA-4A00-B491-95B5A3C5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9561C-94D8-436B-B285-726DF4A7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7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F6D76-FAC5-4763-A2E2-4ED80955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7F220-5AF3-4ED1-937B-B8576A5D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FBC38-722C-4DBE-BF9D-82A4D473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1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5AF5-983D-4DD1-9EBE-56116BE0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E5FF-3CEC-4B51-8480-BAE8DA1AD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86357-567D-4C64-BDA3-ACE81022F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01644-5D20-4C2B-8C3F-9B261072D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CC08B-BB7E-4181-AB5E-6F9CBCDE4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0C16A-5ECE-4CEF-B21B-1CAB2D08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5944-DD2E-4AB3-A980-48BFF061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4F18E5-0B39-404E-B432-FC0FC63E7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78937-FE22-40CD-AE28-3C7354316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04CDF-68D7-4DE7-95A0-A684D76F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D56E6-DC15-4220-857C-7109761F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6A510-5E1B-4B0A-B060-D5DB80E1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12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D52E5-CAB5-415D-8E0F-E94E96F6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6D821-A9D2-43E2-B2D7-2393F60E8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5166C-A478-4519-826C-95BECCC31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598FF-0CCF-4B5C-990F-8059F648F8F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40D5F-C5F1-402D-B420-8B6B8A967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256F9-C2F2-460B-896D-4EBACE5D6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DAE0E70-D6AE-4E14-A1C9-A8A08C4E61E5}"/>
              </a:ext>
            </a:extLst>
          </p:cNvPr>
          <p:cNvSpPr txBox="1">
            <a:spLocks/>
          </p:cNvSpPr>
          <p:nvPr/>
        </p:nvSpPr>
        <p:spPr>
          <a:xfrm>
            <a:off x="-1" y="614081"/>
            <a:ext cx="12192000" cy="443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0000FF"/>
                </a:solidFill>
                <a:latin typeface="Comic Sans MS"/>
              </a:rPr>
              <a:t>UKACM-SEMNI Autum School</a:t>
            </a:r>
          </a:p>
          <a:p>
            <a:pPr marL="0" indent="0" algn="ctr">
              <a:buNone/>
            </a:pPr>
            <a:endParaRPr lang="en-US" b="1" dirty="0">
              <a:solidFill>
                <a:srgbClr val="0000FF"/>
              </a:solidFill>
              <a:latin typeface="Comic Sans MS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Lecture 2: Fourier and Graph Neural Operators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F6CF7-7530-48BC-8C35-CCB6692D3010}"/>
              </a:ext>
            </a:extLst>
          </p:cNvPr>
          <p:cNvSpPr txBox="1"/>
          <p:nvPr/>
        </p:nvSpPr>
        <p:spPr>
          <a:xfrm>
            <a:off x="2091988" y="3429000"/>
            <a:ext cx="8008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omic Sans MS" pitchFamily="66" charset="0"/>
              </a:rPr>
              <a:t>Dr Burigede Liu </a:t>
            </a:r>
          </a:p>
          <a:p>
            <a:pPr algn="ctr"/>
            <a:endParaRPr lang="en-US" altLang="zh-CN" sz="2800" dirty="0">
              <a:latin typeface="Comic Sans MS" pitchFamily="66" charset="0"/>
            </a:endParaRPr>
          </a:p>
          <a:p>
            <a:pPr algn="ctr"/>
            <a:r>
              <a:rPr lang="en-US" sz="2800" b="1" dirty="0">
                <a:latin typeface="Comic Sans MS" pitchFamily="66" charset="0"/>
              </a:rPr>
              <a:t>University of Cambridge</a:t>
            </a:r>
            <a:endParaRPr lang="en-US" sz="2800" dirty="0">
              <a:latin typeface="Comic Sans MS" pitchFamily="66" charset="0"/>
            </a:endParaRPr>
          </a:p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BL377@cam.ac.uk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8AFF6-23AD-473A-9CC5-76A39AEC9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66" y="6052775"/>
            <a:ext cx="3611724" cy="75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44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D14B6-8F5A-554C-0CFF-135FB0E7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DBF234D-0613-B812-CFDF-46B165B87DB6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9992A-1D39-F668-46CB-5EF7DA55DC46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CD19268-BDA5-9C98-5A53-68C0086BC7A1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EF2EEF2-930A-5103-C481-EC513AA2B3CF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Implementation with Discrete Fourier Transform (2P6)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D59FF4-6B0A-DF36-30E6-98D474530805}"/>
                  </a:ext>
                </a:extLst>
              </p:cNvPr>
              <p:cNvSpPr txBox="1"/>
              <p:nvPr/>
            </p:nvSpPr>
            <p:spPr>
              <a:xfrm>
                <a:off x="870758" y="947138"/>
                <a:ext cx="10757535" cy="559493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Recall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]∈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 let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0;0.5;1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sup>
                    </m:sSup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0" dirty="0">
                    <a:latin typeface="Comic Sans MS" panose="030F0702030302020204" pitchFamily="66" charset="0"/>
                  </a:rPr>
                  <a:t>Corresponding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0;1;2 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1=3</m:t>
                            </m:r>
                          </m:sub>
                        </m:sSub>
                      </m:sub>
                    </m:sSub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−0.6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3)×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=2 )</m:t>
                        </m:r>
                      </m:sup>
                    </m:sSup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Forward FFT: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:,0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Let us say we want only the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first mode</a:t>
                </a:r>
                <a:r>
                  <a:rPr lang="en-US" sz="1600" dirty="0">
                    <a:latin typeface="Comic Sans MS" panose="030F0702030302020204" pitchFamily="66" charset="0"/>
                  </a:rPr>
                  <a:t>, so that we choose the wavenumber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. 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bSup>
                    <m:r>
                      <a:rPr 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[0]   </m:t>
                    </m:r>
                  </m:oMath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define a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randomly initialized </a:t>
                </a:r>
                <a:r>
                  <a:rPr lang="en-US" sz="1600" dirty="0">
                    <a:latin typeface="Comic Sans MS" panose="030F0702030302020204" pitchFamily="66" charset="0"/>
                  </a:rPr>
                  <a:t>parameter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=1)×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=2)×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=2)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Define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Inverse  FFT: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𝐼𝐹𝐹𝑇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[:,0])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𝐼𝐹𝐹𝑇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[:,1])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Code for general implementation is provided in Coursework skeleton code!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D59FF4-6B0A-DF36-30E6-98D474530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8" y="947138"/>
                <a:ext cx="10757535" cy="5594930"/>
              </a:xfrm>
              <a:prstGeom prst="rect">
                <a:avLst/>
              </a:prstGeom>
              <a:blipFill>
                <a:blip r:embed="rId3"/>
                <a:stretch>
                  <a:fillRect l="-170" t="-109" b="-32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6">
            <a:extLst>
              <a:ext uri="{FF2B5EF4-FFF2-40B4-BE49-F238E27FC236}">
                <a16:creationId xmlns:a16="http://schemas.microsoft.com/office/drawing/2014/main" id="{BA03E082-BA96-7621-7C8C-B3518F7BE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97" y="504744"/>
            <a:ext cx="1037325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Example – 1D</a:t>
            </a:r>
          </a:p>
        </p:txBody>
      </p:sp>
    </p:spTree>
    <p:extLst>
      <p:ext uri="{BB962C8B-B14F-4D97-AF65-F5344CB8AC3E}">
        <p14:creationId xmlns:p14="http://schemas.microsoft.com/office/powerpoint/2010/main" val="325661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19D3-85F3-D65F-6017-263BF7B01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90E146-C0CA-BC75-9D01-74EF344BD49E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27884-F861-70AC-75A2-CFF7CAD5E5B6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653373E-717B-7215-12AE-5F89E590A9D7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BCDD9B5-A9A7-9343-8784-F618839D4AF9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FNO as a global filter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FDE5-B429-CCB9-38DA-0C7DEC34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26" y="763060"/>
            <a:ext cx="9923813" cy="2586260"/>
          </a:xfrm>
          <a:prstGeom prst="rect">
            <a:avLst/>
          </a:prstGeom>
        </p:spPr>
      </p:pic>
      <p:sp>
        <p:nvSpPr>
          <p:cNvPr id="7" name="Rectangle 16">
            <a:extLst>
              <a:ext uri="{FF2B5EF4-FFF2-40B4-BE49-F238E27FC236}">
                <a16:creationId xmlns:a16="http://schemas.microsoft.com/office/drawing/2014/main" id="{7BC90EF2-1458-7828-4DA1-735EE1B06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015" y="3152796"/>
            <a:ext cx="1037325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Learned kernel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E6F1BD-B451-8622-1B80-215D555F7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378" y="3531307"/>
            <a:ext cx="9988761" cy="2482332"/>
          </a:xfrm>
          <a:prstGeom prst="rect">
            <a:avLst/>
          </a:prstGeom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DD8ABE35-9BC8-BFE5-6FD9-BD6B6A5A2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620" y="5961263"/>
            <a:ext cx="1037325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Learned matrix</a:t>
            </a:r>
          </a:p>
        </p:txBody>
      </p:sp>
    </p:spTree>
    <p:extLst>
      <p:ext uri="{BB962C8B-B14F-4D97-AF65-F5344CB8AC3E}">
        <p14:creationId xmlns:p14="http://schemas.microsoft.com/office/powerpoint/2010/main" val="292682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0B4A4-9FC8-A160-8D8E-4DE599CB5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B7F62-4723-8C0C-9E48-A4AD12B24C05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4A823-28C4-CDA7-BC0B-02A10DCA854D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CA4F4DF-D1F5-8F0A-3005-AD21FF7D04CE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AB69A02-502B-501D-F9D7-892EF9564479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FNO as a global filter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EF1F0-608E-157D-4492-14E326E30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26" y="763060"/>
            <a:ext cx="9923813" cy="2586260"/>
          </a:xfrm>
          <a:prstGeom prst="rect">
            <a:avLst/>
          </a:prstGeom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EA833D8B-19B5-520C-E1EE-86C251EC5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620" y="3819747"/>
            <a:ext cx="103732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1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Filters in 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convolution neural networks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are usually 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local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. They are good to capture 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local patterns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such as edges and shapes. 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Fourier filters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are 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global sinusoidal functions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. They are better for representing 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continuous functions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.</a:t>
            </a:r>
            <a:endParaRPr lang="en-US" sz="2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1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DE8A6-EBAF-B8E9-D22D-F1C09BF40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73597E-A8DB-1D61-1E44-B7F49ACBD514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B6017-11CA-F03A-1174-7E8C5E3999B6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535E153-E137-C67A-CD60-374043C571D0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918B1F9-9AD8-D025-62FF-11380F00790D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FNO-Complexity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F259A1-DED5-7F71-A607-1629F5756946}"/>
                  </a:ext>
                </a:extLst>
              </p:cNvPr>
              <p:cNvSpPr txBox="1"/>
              <p:nvPr/>
            </p:nvSpPr>
            <p:spPr>
              <a:xfrm>
                <a:off x="815340" y="1152977"/>
                <a:ext cx="10757535" cy="149925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For a discretization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points, Fast Fourier Transform has a complexity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𝑁𝑙𝑜𝑔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The Convolution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has complexity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(note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). 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Overall complexity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𝑁𝑙𝑜𝑔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- Quasi-linear!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F259A1-DED5-7F71-A607-1629F5756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" y="1152977"/>
                <a:ext cx="10757535" cy="1499257"/>
              </a:xfrm>
              <a:prstGeom prst="rect">
                <a:avLst/>
              </a:prstGeom>
              <a:blipFill>
                <a:blip r:embed="rId3"/>
                <a:stretch>
                  <a:fillRect l="-170" t="-402" b="-361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6">
                <a:extLst>
                  <a:ext uri="{FF2B5EF4-FFF2-40B4-BE49-F238E27FC236}">
                    <a16:creationId xmlns:a16="http://schemas.microsoft.com/office/drawing/2014/main" id="{4EFABA45-3604-DDA1-8AEB-FC32B168A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412" y="658418"/>
                <a:ext cx="10373255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  <a:latin typeface="Comic Sans MS" pitchFamily="66" charset="0"/>
                  </a:rPr>
                  <a:t>Quasi-linear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𝑁𝑙𝑜𝑔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Rectangle 16">
                <a:extLst>
                  <a:ext uri="{FF2B5EF4-FFF2-40B4-BE49-F238E27FC236}">
                    <a16:creationId xmlns:a16="http://schemas.microsoft.com/office/drawing/2014/main" id="{4EFABA45-3604-DDA1-8AEB-FC32B168A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412" y="658418"/>
                <a:ext cx="10373255" cy="430887"/>
              </a:xfrm>
              <a:prstGeom prst="rect">
                <a:avLst/>
              </a:prstGeom>
              <a:blipFill>
                <a:blip r:embed="rId4"/>
                <a:stretch>
                  <a:fillRect t="-9859" b="-2816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475C7D-C0FC-2155-EF95-A9B280E646D3}"/>
                  </a:ext>
                </a:extLst>
              </p:cNvPr>
              <p:cNvSpPr txBox="1"/>
              <p:nvPr/>
            </p:nvSpPr>
            <p:spPr>
              <a:xfrm>
                <a:off x="815340" y="4595683"/>
                <a:ext cx="10757535" cy="204665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When evaluating with different resolutions, we fix the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wave number and always use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as training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1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…×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This results in a resolution independent approximation!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But we need a regular mesh for it to work.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475C7D-C0FC-2155-EF95-A9B280E64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" y="4595683"/>
                <a:ext cx="10757535" cy="2046651"/>
              </a:xfrm>
              <a:prstGeom prst="rect">
                <a:avLst/>
              </a:prstGeom>
              <a:blipFill>
                <a:blip r:embed="rId5"/>
                <a:stretch>
                  <a:fillRect l="-170" t="-295" b="-236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6A8C4EB0-FA83-47E6-0CFC-4DF7631D9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412" y="4101124"/>
                <a:ext cx="10373255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  <a:latin typeface="Comic Sans MS" pitchFamily="66" charset="0"/>
                  </a:rPr>
                  <a:t>Quasi-linear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𝑁𝑙𝑜𝑔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6A8C4EB0-FA83-47E6-0CFC-4DF7631D9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412" y="4101124"/>
                <a:ext cx="10373255" cy="430887"/>
              </a:xfrm>
              <a:prstGeom prst="rect">
                <a:avLst/>
              </a:prstGeom>
              <a:blipFill>
                <a:blip r:embed="rId6"/>
                <a:stretch>
                  <a:fillRect t="-10000" b="-28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34D01C7C-DD84-14AD-0C3B-185D97678F17}"/>
              </a:ext>
            </a:extLst>
          </p:cNvPr>
          <p:cNvSpPr txBox="1">
            <a:spLocks/>
          </p:cNvSpPr>
          <p:nvPr/>
        </p:nvSpPr>
        <p:spPr>
          <a:xfrm>
            <a:off x="2096518" y="350554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FNO-Resolution invariance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1FD42-36F1-0F54-BB9F-80544BE7B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877268B-F4F1-5F8A-86F6-A880D974BE6F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3E78F-8060-FF42-3884-773FA4B1B003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3A721D-2269-BE03-062C-A84CF9F951F3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40870D-CA6F-5200-5D6A-C2B0FB84EB4D}"/>
                  </a:ext>
                </a:extLst>
              </p:cNvPr>
              <p:cNvSpPr txBox="1"/>
              <p:nvPr/>
            </p:nvSpPr>
            <p:spPr>
              <a:xfrm>
                <a:off x="815340" y="1323503"/>
                <a:ext cx="10757535" cy="14772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When evaluating with different resolutions, we fix the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wave number and always use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as training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1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…×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This results in a resolution independent approximation!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40870D-CA6F-5200-5D6A-C2B0FB84E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" y="1323503"/>
                <a:ext cx="10757535" cy="1477264"/>
              </a:xfrm>
              <a:prstGeom prst="rect">
                <a:avLst/>
              </a:prstGeom>
              <a:blipFill>
                <a:blip r:embed="rId3"/>
                <a:stretch>
                  <a:fillRect l="-170" t="-408" b="-40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B7108FA9-6B9C-9567-CCA2-ED7A32DE5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412" y="828944"/>
                <a:ext cx="10373255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  <a:latin typeface="Comic Sans MS" pitchFamily="66" charset="0"/>
                  </a:rPr>
                  <a:t>Quasi-linear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𝑁𝑙𝑜𝑔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B7108FA9-6B9C-9567-CCA2-ED7A32DE5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412" y="828944"/>
                <a:ext cx="10373255" cy="430887"/>
              </a:xfrm>
              <a:prstGeom prst="rect">
                <a:avLst/>
              </a:prstGeom>
              <a:blipFill>
                <a:blip r:embed="rId4"/>
                <a:stretch>
                  <a:fillRect t="-9859" b="-267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CBCD421A-2DFF-FD67-3356-FCED8E12EC1B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FNO-Resolution invariance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E0C6B-B8A4-7368-73C4-03DFCB48D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410" y="3070644"/>
            <a:ext cx="7387250" cy="31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3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C211F-9A85-88BD-8B01-8CB55358A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F0BF16-177E-5B41-BA6D-F5DE7F5CC760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47015-9541-C63A-3BB2-D3B711C2BC58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12CA535-1A72-98CD-1648-EC52082C9489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C6DC2-A2E6-5D46-A2AF-001170A69399}"/>
              </a:ext>
            </a:extLst>
          </p:cNvPr>
          <p:cNvSpPr txBox="1"/>
          <p:nvPr/>
        </p:nvSpPr>
        <p:spPr>
          <a:xfrm>
            <a:off x="815341" y="1323503"/>
            <a:ext cx="1041654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</a:rPr>
              <a:t>We do not have a regular mesh for many real-life applications.</a:t>
            </a:r>
            <a:endParaRPr lang="en-US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29318AAF-9B8F-FBC9-9C2D-1BC474A12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809" y="828944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Graph data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FC459BA-BF4F-5F41-74F4-FCD4569892A7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Graph and Graph Neural Network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4DE1D-8ECD-F078-A546-07C9388A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1" y="2788306"/>
            <a:ext cx="3733799" cy="2829826"/>
          </a:xfrm>
          <a:prstGeom prst="rect">
            <a:avLst/>
          </a:prstGeom>
        </p:spPr>
      </p:pic>
      <p:sp>
        <p:nvSpPr>
          <p:cNvPr id="7" name="Rectangle 16">
            <a:extLst>
              <a:ext uri="{FF2B5EF4-FFF2-40B4-BE49-F238E27FC236}">
                <a16:creationId xmlns:a16="http://schemas.microsoft.com/office/drawing/2014/main" id="{EF012DC7-7ED3-30F4-605A-06E89E49A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406" y="2117915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Chemistry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E0D568F6-8AB5-91A0-6308-9AB18F5A4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886" y="2092802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Social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0BA87A-8A03-8C5F-BF3A-B537A0AA9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028" y="2548802"/>
            <a:ext cx="4663853" cy="308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9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4FB4A-23D8-0A8E-50F0-EA46D2EE9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536BC6-2DA2-F8D1-2A65-3C15CB2BDEC1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A9C87-5011-52A2-94BE-2AB6A3A41C78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6B1D2E3-BA44-5E68-D2B2-D548E26BEFEA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327EF1-DEF3-08D4-90DD-0A2E851F9662}"/>
              </a:ext>
            </a:extLst>
          </p:cNvPr>
          <p:cNvSpPr txBox="1"/>
          <p:nvPr/>
        </p:nvSpPr>
        <p:spPr>
          <a:xfrm>
            <a:off x="815341" y="1323503"/>
            <a:ext cx="1041654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</a:rPr>
              <a:t>We do not have a regular mesh for many real-life applications.</a:t>
            </a:r>
            <a:endParaRPr lang="en-US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CF09D446-7165-0FE5-A0C0-71FE0091F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809" y="828944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Graph data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D81BC48-6CDB-0606-1DF1-98E8C32CB180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Graph and Graph Neural Network </a:t>
            </a:r>
            <a:endParaRPr lang="en-US" dirty="0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F014B70A-1477-2334-6BF0-278105E07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406" y="2089917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 err="1">
                <a:solidFill>
                  <a:srgbClr val="FF0000"/>
                </a:solidFill>
                <a:latin typeface="Comic Sans MS" pitchFamily="66" charset="0"/>
              </a:rPr>
              <a:t>Architectured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 material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815B1330-8BF7-EE5D-F764-23650C1B1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710" y="2092802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Un-structured mesh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A2741-0729-AEC9-832B-31BF1A22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22" y="2520804"/>
            <a:ext cx="3340272" cy="3721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3E4F0-0BF9-2810-9509-CB36DB05C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566" y="2675319"/>
            <a:ext cx="3727648" cy="369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92B7F-6295-B9A3-759E-DB397E358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F89E4DA-52DD-7F40-964D-B7A8C00BAA02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782D2E-4098-CBF4-DEE4-3C80168674DE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2CE3BB0-6A9A-B065-DB50-D822A0D5B4E4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2ECC1-CF0A-582A-CBD2-B3216CFE7CF5}"/>
              </a:ext>
            </a:extLst>
          </p:cNvPr>
          <p:cNvSpPr txBox="1"/>
          <p:nvPr/>
        </p:nvSpPr>
        <p:spPr>
          <a:xfrm>
            <a:off x="815341" y="1323503"/>
            <a:ext cx="6286434" cy="8694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</a:rPr>
              <a:t>A graph represents the relations (</a:t>
            </a: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edge</a:t>
            </a:r>
            <a:r>
              <a:rPr lang="en-US" sz="1600" dirty="0">
                <a:latin typeface="Comic Sans MS" panose="030F0702030302020204" pitchFamily="66" charset="0"/>
              </a:rPr>
              <a:t>) between a collection of entities (</a:t>
            </a: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nodes</a:t>
            </a:r>
            <a:r>
              <a:rPr lang="en-US" sz="1600" dirty="0">
                <a:latin typeface="Comic Sans MS" panose="030F0702030302020204" pitchFamily="66" charset="0"/>
              </a:rPr>
              <a:t>).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7ED6F855-159D-56FF-F1D7-B47C47A16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49" y="828944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 Graph Basics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97D21FC-0F8A-A52E-FF66-99FB52E87BA9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Graph and Graph Neural Network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7D340-5352-3703-2A1F-B1C476A6D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971" y="1044387"/>
            <a:ext cx="3027623" cy="29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8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0A6A-4A77-61AA-0E8C-3D7A73F4D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8F77409-3414-2F43-513D-1F9286169D6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C0D48-F464-8986-0919-30E81202B861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A8F770-585B-91EB-6EAA-28CC53104A62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3C9662-141D-20BE-FC12-2444711E2F1E}"/>
                  </a:ext>
                </a:extLst>
              </p:cNvPr>
              <p:cNvSpPr txBox="1"/>
              <p:nvPr/>
            </p:nvSpPr>
            <p:spPr>
              <a:xfrm>
                <a:off x="815341" y="1323503"/>
                <a:ext cx="6286434" cy="11541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A graph represents the relations (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edge</a:t>
                </a:r>
                <a:r>
                  <a:rPr lang="en-US" sz="1600" dirty="0">
                    <a:latin typeface="Comic Sans MS" panose="030F0702030302020204" pitchFamily="66" charset="0"/>
                  </a:rPr>
                  <a:t>) between a collection of entities (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nodes</a:t>
                </a:r>
                <a:r>
                  <a:rPr lang="en-US" sz="1600" dirty="0">
                    <a:latin typeface="Comic Sans MS" panose="030F0702030302020204" pitchFamily="66" charset="0"/>
                  </a:rPr>
                  <a:t>).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to represent the nodes of a graph.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3C9662-141D-20BE-FC12-2444711E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1" y="1323503"/>
                <a:ext cx="6286434" cy="1154162"/>
              </a:xfrm>
              <a:prstGeom prst="rect">
                <a:avLst/>
              </a:prstGeom>
              <a:blipFill>
                <a:blip r:embed="rId3"/>
                <a:stretch>
                  <a:fillRect l="-290" t="-521" b="-520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6">
            <a:extLst>
              <a:ext uri="{FF2B5EF4-FFF2-40B4-BE49-F238E27FC236}">
                <a16:creationId xmlns:a16="http://schemas.microsoft.com/office/drawing/2014/main" id="{8B193DE8-42ED-F44D-EB0F-195328670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49" y="828944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 Graph Basics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6BADE45-AC33-0A1E-51AD-CF89899C1910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Graph and Graph Neural Network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0ABF7-99F9-8429-425A-10842B6F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682" y="1452174"/>
            <a:ext cx="2711589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14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D2E6C-797D-D639-03F1-36F294E83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C8F458-512A-4389-6CCB-18D3197C269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5107D-3893-1D81-E710-0A900075BAB4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E278D7C-559A-D326-AB43-8637426E85D8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4203C-01E7-CD07-DF7F-FEDE2869ED68}"/>
                  </a:ext>
                </a:extLst>
              </p:cNvPr>
              <p:cNvSpPr txBox="1"/>
              <p:nvPr/>
            </p:nvSpPr>
            <p:spPr>
              <a:xfrm>
                <a:off x="815341" y="1323503"/>
                <a:ext cx="6286434" cy="367793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A graph represents the relations (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edge</a:t>
                </a:r>
                <a:r>
                  <a:rPr lang="en-US" sz="1600" dirty="0">
                    <a:latin typeface="Comic Sans MS" panose="030F0702030302020204" pitchFamily="66" charset="0"/>
                  </a:rPr>
                  <a:t>) between a collection of entities (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nodes</a:t>
                </a:r>
                <a:r>
                  <a:rPr lang="en-US" sz="1600" dirty="0">
                    <a:latin typeface="Comic Sans MS" panose="030F0702030302020204" pitchFamily="66" charset="0"/>
                  </a:rPr>
                  <a:t>).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to represent the nodes of a graph.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sz="1600" dirty="0">
                    <a:latin typeface="Comic Sans MS" panose="030F0702030302020204" pitchFamily="66" charset="0"/>
                  </a:rPr>
                  <a:t>to represent the edge of a graph.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A graph is a pair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</a:t>
                </a:r>
                <a:r>
                  <a:rPr lang="en-US" sz="1600" dirty="0" err="1">
                    <a:latin typeface="Comic Sans MS" panose="030F0702030302020204" pitchFamily="66" charset="0"/>
                  </a:rPr>
                  <a:t>comprosing</a:t>
                </a:r>
                <a:r>
                  <a:rPr lang="en-US" sz="1600" dirty="0">
                    <a:latin typeface="Comic Sans MS" panose="030F0702030302020204" pitchFamily="66" charset="0"/>
                  </a:rPr>
                  <a:t>: </a:t>
                </a:r>
              </a:p>
              <a:p>
                <a:pPr marL="742950" lvl="1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a set of vertices. </a:t>
                </a:r>
              </a:p>
              <a:p>
                <a:pPr marL="742950" lvl="1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a set of edges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can specialize graphs by associating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directionality</a:t>
                </a:r>
                <a:r>
                  <a:rPr lang="en-US" sz="1600" dirty="0">
                    <a:latin typeface="Comic Sans MS" panose="030F0702030302020204" pitchFamily="66" charset="0"/>
                  </a:rPr>
                  <a:t> to edges.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4203C-01E7-CD07-DF7F-FEDE2869E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1" y="1323503"/>
                <a:ext cx="6286434" cy="3677930"/>
              </a:xfrm>
              <a:prstGeom prst="rect">
                <a:avLst/>
              </a:prstGeom>
              <a:blipFill>
                <a:blip r:embed="rId3"/>
                <a:stretch>
                  <a:fillRect l="-290" t="-165" b="-99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6">
            <a:extLst>
              <a:ext uri="{FF2B5EF4-FFF2-40B4-BE49-F238E27FC236}">
                <a16:creationId xmlns:a16="http://schemas.microsoft.com/office/drawing/2014/main" id="{56FB0682-39E5-0524-CD31-9B4FB7F1A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49" y="828944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 Graph Basics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9718767-63F4-9DD7-093B-C0902695235E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Graph and Graph Neural Network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5CEFF-02CA-BE20-CFC2-C9D517DD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388" y="1379151"/>
            <a:ext cx="2673487" cy="2667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178DDB-B991-49B7-7113-A9CF3FE7B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891" y="5128567"/>
            <a:ext cx="4587954" cy="893277"/>
          </a:xfrm>
          <a:prstGeom prst="rect">
            <a:avLst/>
          </a:pr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D163E9C0-3D4D-C64B-98CD-FBCE368C2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" y="5622610"/>
            <a:ext cx="6652259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For a detailed introduction on graph basics:</a:t>
            </a:r>
          </a:p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https://medium.com/basecs/a-gentle-introduction-to-graph-theory-77969829ead8 </a:t>
            </a:r>
          </a:p>
          <a:p>
            <a:pPr algn="ctr"/>
            <a:endParaRPr lang="en-US" sz="2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4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0780A5-1449-40CA-8744-7A83E7D50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412" y="233369"/>
            <a:ext cx="10558463" cy="4439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Overview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9C026-4BC0-4A1C-8800-6A5E572C9E72}"/>
              </a:ext>
            </a:extLst>
          </p:cNvPr>
          <p:cNvSpPr txBox="1"/>
          <p:nvPr/>
        </p:nvSpPr>
        <p:spPr>
          <a:xfrm>
            <a:off x="2631049" y="1184567"/>
            <a:ext cx="7325188" cy="20621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Comic Sans MS" pitchFamily="66" charset="0"/>
              </a:rPr>
              <a:t>Fourier transform – basics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Comic Sans MS" pitchFamily="66" charset="0"/>
              </a:rPr>
              <a:t>Fourier layer and Fourier Neural Operator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Comic Sans MS" pitchFamily="66" charset="0"/>
              </a:rPr>
              <a:t>Graph basics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Comic Sans MS" pitchFamily="66" charset="0"/>
              </a:rPr>
              <a:t>Graph Neural Operator</a:t>
            </a:r>
          </a:p>
          <a:p>
            <a:endParaRPr lang="en-US" altLang="zh-CN" sz="1600" dirty="0">
              <a:latin typeface="Comic Sans MS" pitchFamily="66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7BF3A6-A80D-43CC-9CBB-A478B287AD67}"/>
              </a:ext>
            </a:extLst>
          </p:cNvPr>
          <p:cNvSpPr txBox="1">
            <a:spLocks/>
          </p:cNvSpPr>
          <p:nvPr/>
        </p:nvSpPr>
        <p:spPr>
          <a:xfrm>
            <a:off x="1014412" y="774775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E508F-D50D-4524-B3FE-2FBB95C7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70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FA023-46F5-1CA3-8D3F-603DB47DE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71238D-BD10-E23A-DCC6-C9B7F3073E32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A0F0F-EE36-B1C0-DF8B-B7E62775510E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12DDD05-EC6D-EFA7-21AA-1296FA2DDF01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E37ADC-0779-D6EC-AC38-71F6848B792D}"/>
                  </a:ext>
                </a:extLst>
              </p:cNvPr>
              <p:cNvSpPr txBox="1"/>
              <p:nvPr/>
            </p:nvSpPr>
            <p:spPr>
              <a:xfrm>
                <a:off x="1973580" y="1323503"/>
                <a:ext cx="8465819" cy="142019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Graphs are best described by adjacency matrix (connectivity matrix if you took 3D7).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Adjacency matrix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is a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square matrix </a:t>
                </a:r>
                <a:r>
                  <a:rPr lang="en-US" sz="1600" dirty="0">
                    <a:latin typeface="Comic Sans MS" panose="030F0702030302020204" pitchFamily="66" charset="0"/>
                  </a:rPr>
                  <a:t>where each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sz="1600" dirty="0">
                    <a:latin typeface="Comic Sans MS" panose="030F0702030302020204" pitchFamily="66" charset="0"/>
                  </a:rPr>
                  <a:t>specifies the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presence or absence </a:t>
                </a:r>
                <a:r>
                  <a:rPr lang="en-US" sz="1600" dirty="0">
                    <a:latin typeface="Comic Sans MS" panose="030F0702030302020204" pitchFamily="66" charset="0"/>
                  </a:rPr>
                  <a:t>of an edge from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to 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E37ADC-0779-D6EC-AC38-71F6848B7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580" y="1323503"/>
                <a:ext cx="8465819" cy="1420197"/>
              </a:xfrm>
              <a:prstGeom prst="rect">
                <a:avLst/>
              </a:prstGeom>
              <a:blipFill>
                <a:blip r:embed="rId3"/>
                <a:stretch>
                  <a:fillRect l="-216" t="-424" b="-381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6">
            <a:extLst>
              <a:ext uri="{FF2B5EF4-FFF2-40B4-BE49-F238E27FC236}">
                <a16:creationId xmlns:a16="http://schemas.microsoft.com/office/drawing/2014/main" id="{D9975D0F-78D8-324E-9B0D-585FF0F1B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789" y="828944"/>
            <a:ext cx="565291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Adjacency matrix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E6B092A-7D37-A51B-C27C-0425F2EC68DE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Graph and Graph Neural Network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662FE-5438-E3CA-B663-01B62AED1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09" y="3369406"/>
            <a:ext cx="6726457" cy="28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51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BA57F-0BDE-5078-3C9D-9D1598A7C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4548D5-6B48-604E-C014-CCB93295FFC6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41A7B-6662-B46C-33CD-34CB4E8E534B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FD8EB5B-0386-28E2-A839-6A6A68458FC4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7877CAA8-119F-B0A0-631B-76E8E147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01" y="769280"/>
            <a:ext cx="565291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Convolution Layer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757E73D-6769-B2F2-E4AB-B04538D9C3E1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Basic building block - Linear layer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A3D7D-58C0-3967-3454-460C2E3D5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70" y="1312422"/>
            <a:ext cx="3873699" cy="3549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407DA1-5569-0C2F-3996-56E49556FB5C}"/>
                  </a:ext>
                </a:extLst>
              </p:cNvPr>
              <p:cNvSpPr txBox="1"/>
              <p:nvPr/>
            </p:nvSpPr>
            <p:spPr>
              <a:xfrm>
                <a:off x="1969871" y="5057447"/>
                <a:ext cx="1717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407DA1-5569-0C2F-3996-56E49556F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71" y="5057447"/>
                <a:ext cx="1717650" cy="276999"/>
              </a:xfrm>
              <a:prstGeom prst="rect">
                <a:avLst/>
              </a:prstGeom>
              <a:blipFill>
                <a:blip r:embed="rId4"/>
                <a:stretch>
                  <a:fillRect r="-106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FD7C317-C26C-9C0B-6F29-207A3EC4BDA2}"/>
              </a:ext>
            </a:extLst>
          </p:cNvPr>
          <p:cNvSpPr txBox="1"/>
          <p:nvPr/>
        </p:nvSpPr>
        <p:spPr>
          <a:xfrm>
            <a:off x="1014412" y="5545578"/>
            <a:ext cx="4296728" cy="8694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</a:rPr>
              <a:t>We create a filter that is defined on the </a:t>
            </a: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neighbors of each nodes.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4A130F8E-39ED-EE3E-D333-F91B7817E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931" y="769280"/>
            <a:ext cx="565291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Convolution Layer (message passing)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DB91E-B52A-715C-ED01-5293623AB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726" y="1292133"/>
            <a:ext cx="4055204" cy="3567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14152A-FC0E-6BFE-0EBF-6E8C4EA5449B}"/>
                  </a:ext>
                </a:extLst>
              </p:cNvPr>
              <p:cNvSpPr txBox="1"/>
              <p:nvPr/>
            </p:nvSpPr>
            <p:spPr>
              <a:xfrm>
                <a:off x="8255383" y="4670598"/>
                <a:ext cx="3178754" cy="708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14152A-FC0E-6BFE-0EBF-6E8C4EA54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383" y="4670598"/>
                <a:ext cx="3178754" cy="708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6AB4AE-50B6-C854-814D-360094540EC2}"/>
                  </a:ext>
                </a:extLst>
              </p:cNvPr>
              <p:cNvSpPr txBox="1"/>
              <p:nvPr/>
            </p:nvSpPr>
            <p:spPr>
              <a:xfrm>
                <a:off x="7343366" y="5545577"/>
                <a:ext cx="4296728" cy="8892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conduct convolution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neighbor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that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!</a:t>
                </a:r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6AB4AE-50B6-C854-814D-36009454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66" y="5545577"/>
                <a:ext cx="4296728" cy="889282"/>
              </a:xfrm>
              <a:prstGeom prst="rect">
                <a:avLst/>
              </a:prstGeom>
              <a:blipFill>
                <a:blip r:embed="rId7"/>
                <a:stretch>
                  <a:fillRect l="-424" t="-6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54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FAA68-52E4-EAAC-D079-DB76E822A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F29248-501A-9BE4-E258-17FE274D2EBD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DB480-D2A2-E7C2-45EE-976CA051C4E2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11BE880-CADD-4928-368C-11583FA9D1B1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FFBA9E0-10FB-257A-EC49-CFB11A614106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Basic building block - Linear layer </a:t>
            </a:r>
            <a:endParaRPr lang="en-US" dirty="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1845563A-123E-FC30-1420-06DE63A22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289" y="769280"/>
            <a:ext cx="565291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Convolution Layer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2FD187-1CD1-628E-64ED-F2EC51AA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6" y="1292133"/>
            <a:ext cx="4055204" cy="3567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8B4155-6398-495D-A204-54DA35E59ACA}"/>
                  </a:ext>
                </a:extLst>
              </p:cNvPr>
              <p:cNvSpPr txBox="1"/>
              <p:nvPr/>
            </p:nvSpPr>
            <p:spPr>
              <a:xfrm>
                <a:off x="1542163" y="4670598"/>
                <a:ext cx="3178754" cy="708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8B4155-6398-495D-A204-54DA35E59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63" y="4670598"/>
                <a:ext cx="3178754" cy="708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69FCC6-06A6-EA6A-ADBF-907B52E2C3D8}"/>
                  </a:ext>
                </a:extLst>
              </p:cNvPr>
              <p:cNvSpPr txBox="1"/>
              <p:nvPr/>
            </p:nvSpPr>
            <p:spPr>
              <a:xfrm>
                <a:off x="630146" y="5545577"/>
                <a:ext cx="4296728" cy="8892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conduct convolution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neighbor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that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!</a:t>
                </a:r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69FCC6-06A6-EA6A-ADBF-907B52E2C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46" y="5545577"/>
                <a:ext cx="4296728" cy="889282"/>
              </a:xfrm>
              <a:prstGeom prst="rect">
                <a:avLst/>
              </a:prstGeom>
              <a:blipFill>
                <a:blip r:embed="rId5"/>
                <a:stretch>
                  <a:fillRect l="-424" t="-6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3064BB-D79F-095B-792F-17C47987262E}"/>
                  </a:ext>
                </a:extLst>
              </p:cNvPr>
              <p:cNvSpPr txBox="1"/>
              <p:nvPr/>
            </p:nvSpPr>
            <p:spPr>
              <a:xfrm>
                <a:off x="5638800" y="1537078"/>
                <a:ext cx="6286434" cy="457836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Nodes do not have a fixed number of neighborhoods </a:t>
                </a:r>
                <a:r>
                  <a:rPr lang="en-US" sz="1600" dirty="0">
                    <a:latin typeface="Comic Sans MS" panose="030F0702030302020204" pitchFamily="66" charset="0"/>
                  </a:rPr>
                  <a:t>like pixels do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What if we have one nodes which has 500 neighbor, and another have 1 neighbor?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To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ensure a similar range </a:t>
                </a:r>
                <a:r>
                  <a:rPr lang="en-US" sz="1600" dirty="0">
                    <a:latin typeface="Comic Sans MS" panose="030F0702030302020204" pitchFamily="66" charset="0"/>
                  </a:rPr>
                  <a:t>of values of all nodes – we normalize the result based on the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degree</a:t>
                </a:r>
                <a:r>
                  <a:rPr lang="en-US" sz="1600" dirty="0">
                    <a:latin typeface="Comic Sans MS" panose="030F0702030302020204" pitchFamily="66" charset="0"/>
                  </a:rPr>
                  <a:t> of nodes.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: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number of connections </a:t>
                </a:r>
                <a:r>
                  <a:rPr lang="en-US" sz="1600" dirty="0">
                    <a:latin typeface="Comic Sans MS" panose="030F0702030302020204" pitchFamily="66" charset="0"/>
                  </a:rPr>
                  <a:t>a node has. 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Can be easily obtained by summing over the adjacency matrix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>
                    <a:latin typeface="Comic Sans MS" panose="030F0702030302020204" pitchFamily="66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3064BB-D79F-095B-792F-17C479872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537078"/>
                <a:ext cx="6286434" cy="4578369"/>
              </a:xfrm>
              <a:prstGeom prst="rect">
                <a:avLst/>
              </a:prstGeom>
              <a:blipFill>
                <a:blip r:embed="rId6"/>
                <a:stretch>
                  <a:fillRect l="-290" t="-133" b="-103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">
            <a:extLst>
              <a:ext uri="{FF2B5EF4-FFF2-40B4-BE49-F238E27FC236}">
                <a16:creationId xmlns:a16="http://schemas.microsoft.com/office/drawing/2014/main" id="{A4923074-F422-F9ED-06FF-CC4C65D2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183" y="769280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Additional trick</a:t>
            </a:r>
          </a:p>
        </p:txBody>
      </p:sp>
    </p:spTree>
    <p:extLst>
      <p:ext uri="{BB962C8B-B14F-4D97-AF65-F5344CB8AC3E}">
        <p14:creationId xmlns:p14="http://schemas.microsoft.com/office/powerpoint/2010/main" val="633234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3E5E-F60C-F7F3-34FB-0F1755674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75FC280-174F-A486-F430-B65F464847C1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9205D-14B1-9A69-9FE2-ECC264D2F320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33705D1-EA60-8086-0188-F546A8D4657E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D0EE825-42CB-B09D-06C3-97C39BD11B2D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Graph Network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025F5-D779-CFDE-F97E-17F3B8BB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7" y="2262085"/>
            <a:ext cx="5305033" cy="2751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403161-DDBE-53CD-B8AD-DE95A61FA418}"/>
                  </a:ext>
                </a:extLst>
              </p:cNvPr>
              <p:cNvSpPr txBox="1"/>
              <p:nvPr/>
            </p:nvSpPr>
            <p:spPr>
              <a:xfrm>
                <a:off x="6095997" y="1399803"/>
                <a:ext cx="5615943" cy="384393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Message passing (global linear):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Nonlinearity</a:t>
                </a:r>
                <a:r>
                  <a:rPr lang="en-US" sz="1600" dirty="0">
                    <a:latin typeface="Comic Sans MS" panose="030F0702030302020204" pitchFamily="66" charset="0"/>
                  </a:rPr>
                  <a:t> (local nonlinear): 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sigmoid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𝑅𝑒𝐿𝑈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Compose</a:t>
                </a:r>
                <a:r>
                  <a:rPr lang="en-US" sz="1600" dirty="0">
                    <a:latin typeface="Comic Sans MS" panose="030F0702030302020204" pitchFamily="66" charset="0"/>
                  </a:rPr>
                  <a:t> to make deep: 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Comic Sans MS" pitchFamily="66" charset="0"/>
                        </a:rPr>
                        <m:t>…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en-US" altLang="zh-CN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403161-DDBE-53CD-B8AD-DE95A61F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7" y="1399803"/>
                <a:ext cx="5615943" cy="3843937"/>
              </a:xfrm>
              <a:prstGeom prst="rect">
                <a:avLst/>
              </a:prstGeom>
              <a:blipFill>
                <a:blip r:embed="rId4"/>
                <a:stretch>
                  <a:fillRect l="-325" t="-15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6">
            <a:extLst>
              <a:ext uri="{FF2B5EF4-FFF2-40B4-BE49-F238E27FC236}">
                <a16:creationId xmlns:a16="http://schemas.microsoft.com/office/drawing/2014/main" id="{B1D40CCC-34BC-24CF-3AAA-5164CDA7C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183" y="769280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General Architecture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8AAB2FB9-E02B-8F9F-0581-595C50668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183" y="5705238"/>
            <a:ext cx="419766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Direct extension to CNN</a:t>
            </a:r>
          </a:p>
        </p:txBody>
      </p:sp>
    </p:spTree>
    <p:extLst>
      <p:ext uri="{BB962C8B-B14F-4D97-AF65-F5344CB8AC3E}">
        <p14:creationId xmlns:p14="http://schemas.microsoft.com/office/powerpoint/2010/main" val="35413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A14AC-D5BD-D925-AC86-13FFE765C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EB5361-8D66-9853-230D-6E07ABDB248B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52ADC-19AB-89BA-6418-84F9624C244B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3917D93-DC4C-C163-BDAF-490005397AA1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6BF604-2C3C-1310-BF36-5F8FE97A97DA}"/>
                  </a:ext>
                </a:extLst>
              </p:cNvPr>
              <p:cNvSpPr txBox="1"/>
              <p:nvPr/>
            </p:nvSpPr>
            <p:spPr>
              <a:xfrm>
                <a:off x="1466850" y="1132392"/>
                <a:ext cx="10106025" cy="5054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</m:oMath>
                </a14:m>
                <a:endParaRPr lang="en-US" sz="1600" i="1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1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Lifting </a:t>
                </a:r>
                <a:r>
                  <a:rPr lang="en-US" sz="1600" dirty="0">
                    <a:latin typeface="Comic Sans MS" panose="030F0702030302020204" pitchFamily="66" charset="0"/>
                  </a:rPr>
                  <a:t>the inputs to high dimensional space: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     </a:t>
                </a:r>
                <a:r>
                  <a:rPr lang="en-US" sz="1600" dirty="0">
                    <a:latin typeface="Comic Sans MS" panose="030F0702030302020204" pitchFamily="66" charset="0"/>
                  </a:rPr>
                  <a:t>Define the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point-wise</a:t>
                </a:r>
                <a:r>
                  <a:rPr lang="en-US" sz="1600" dirty="0">
                    <a:latin typeface="Comic Sans MS" panose="030F0702030302020204" pitchFamily="66" charset="0"/>
                  </a:rPr>
                  <a:t> lifting operator :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dirty="0"/>
                  <a:t>        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2 Global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Integral</a:t>
                </a:r>
                <a:r>
                  <a:rPr lang="en-US" sz="1600" dirty="0">
                    <a:latin typeface="Comic Sans MS" panose="030F0702030302020204" pitchFamily="66" charset="0"/>
                  </a:rPr>
                  <a:t> Transformation Layer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approximated as a message passing graph </a:t>
                </a:r>
                <a:r>
                  <a:rPr lang="en-US" sz="1600" dirty="0">
                    <a:latin typeface="Comic Sans MS" panose="030F0702030302020204" pitchFamily="66" charset="0"/>
                  </a:rPr>
                  <a:t>(for layer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):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      The graph can be defined upon arbitrary meshes! </a:t>
                </a:r>
              </a:p>
              <a:p>
                <a:pPr>
                  <a:spcAft>
                    <a:spcPts val="300"/>
                  </a:spcAft>
                </a:pPr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3 Local Nonlinearity: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sigmoid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𝑅𝑒𝐿𝑈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4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Project</a:t>
                </a:r>
                <a:r>
                  <a:rPr lang="en-US" sz="1600" dirty="0">
                    <a:latin typeface="Comic Sans MS" panose="030F0702030302020204" pitchFamily="66" charset="0"/>
                  </a:rPr>
                  <a:t> the hidden representation back: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6BF604-2C3C-1310-BF36-5F8FE97A9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1132392"/>
                <a:ext cx="10106025" cy="5054076"/>
              </a:xfrm>
              <a:prstGeom prst="rect">
                <a:avLst/>
              </a:prstGeom>
              <a:blipFill>
                <a:blip r:embed="rId3"/>
                <a:stretch>
                  <a:fillRect l="-18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2">
            <a:extLst>
              <a:ext uri="{FF2B5EF4-FFF2-40B4-BE49-F238E27FC236}">
                <a16:creationId xmlns:a16="http://schemas.microsoft.com/office/drawing/2014/main" id="{11831794-E4A8-55EB-16AE-F1AA9A86E4C4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Graph Kernel Neural Operator</a:t>
            </a:r>
            <a:endParaRPr lang="en-US" dirty="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90E5347E-56C1-112C-8477-D084119F1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929" y="651073"/>
            <a:ext cx="8915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A direct extension of classical neural operator </a:t>
            </a:r>
          </a:p>
        </p:txBody>
      </p:sp>
    </p:spTree>
    <p:extLst>
      <p:ext uri="{BB962C8B-B14F-4D97-AF65-F5344CB8AC3E}">
        <p14:creationId xmlns:p14="http://schemas.microsoft.com/office/powerpoint/2010/main" val="2822022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B34F9-1014-549C-75CF-6FDFF770D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FC2692-965D-798F-78F8-47A9972BC187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FBA90-A099-3C09-107E-15D8B790F528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437D16-6941-B5DD-CC88-8C42ABA9D6EA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7E1D18-B4D6-80E4-E4E3-AF8DD2AFB1FD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Graph Kernel Neural Operator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D40DA-D675-595F-3C9A-AA1AE6BB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03" y="677314"/>
            <a:ext cx="7472828" cy="496810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D6C9F59-91FE-07CC-B2D8-26251C46523B}"/>
              </a:ext>
            </a:extLst>
          </p:cNvPr>
          <p:cNvSpPr txBox="1">
            <a:spLocks/>
          </p:cNvSpPr>
          <p:nvPr/>
        </p:nvSpPr>
        <p:spPr>
          <a:xfrm>
            <a:off x="2170629" y="5730801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Comic Sans MS"/>
              </a:rPr>
              <a:t>Learning the 2D Poisson’s equation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97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20473-98E6-3C53-B1C4-AA801B617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272F31-AAE6-3A23-43B2-BEC0A558D86E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C65C9-2AB7-1605-C098-11C627DAF3A4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A5B4A2F-2FF6-E036-9585-0F944149691E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FDA37E4-3CED-E24B-A5B1-8E00335B71D0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Summary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9BCD12-BB81-0E9B-EFFF-A2D689A0B60A}"/>
              </a:ext>
            </a:extLst>
          </p:cNvPr>
          <p:cNvSpPr txBox="1"/>
          <p:nvPr/>
        </p:nvSpPr>
        <p:spPr>
          <a:xfrm>
            <a:off x="2803063" y="853286"/>
            <a:ext cx="728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Neural network </a:t>
            </a:r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</a:rPr>
              <a:t>architecture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294FB-E770-A677-B4F9-6AA06BB1AB29}"/>
              </a:ext>
            </a:extLst>
          </p:cNvPr>
          <p:cNvSpPr txBox="1"/>
          <p:nvPr/>
        </p:nvSpPr>
        <p:spPr>
          <a:xfrm>
            <a:off x="1096803" y="1409324"/>
            <a:ext cx="10393680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Key idea</a:t>
            </a:r>
            <a:r>
              <a:rPr lang="en-US" altLang="zh-CN" sz="1600" dirty="0">
                <a:latin typeface="Comic Sans MS" pitchFamily="66" charset="0"/>
              </a:rPr>
              <a:t>: A neural network layer is made of a global linear transform, with a local nonlinearity. Deep neural network can be built by composition – recursively applying this global-local operator.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One can be creative under this framework, and add relevant physics when needed.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Can you think of your own architecture?  </a:t>
            </a:r>
          </a:p>
        </p:txBody>
      </p:sp>
    </p:spTree>
    <p:extLst>
      <p:ext uri="{BB962C8B-B14F-4D97-AF65-F5344CB8AC3E}">
        <p14:creationId xmlns:p14="http://schemas.microsoft.com/office/powerpoint/2010/main" val="104676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C2D75-3DDE-5E15-9DE8-733E860B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8BE78DF-0E04-3B9E-DAF5-19C6A88497C5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4FB2F-8068-7DE8-80E7-5D724F00F5D0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D81609-0D2F-CA2F-5597-628194A700B4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F8164-A2EC-ABBE-ED93-3674C08330F5}"/>
                  </a:ext>
                </a:extLst>
              </p:cNvPr>
              <p:cNvSpPr txBox="1"/>
              <p:nvPr/>
            </p:nvSpPr>
            <p:spPr>
              <a:xfrm>
                <a:off x="1466850" y="1132392"/>
                <a:ext cx="10106025" cy="526605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i="1" dirty="0">
                    <a:latin typeface="Comic Sans MS" panose="030F0702030302020204" pitchFamily="66" charset="0"/>
                  </a:rPr>
                  <a:t>, </a:t>
                </a:r>
                <a:r>
                  <a:rPr lang="en-US" sz="1600" dirty="0">
                    <a:latin typeface="Comic Sans MS" panose="030F0702030302020204" pitchFamily="66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. 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1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Lifting </a:t>
                </a:r>
                <a:r>
                  <a:rPr lang="en-US" sz="1600" dirty="0">
                    <a:latin typeface="Comic Sans MS" panose="030F0702030302020204" pitchFamily="66" charset="0"/>
                  </a:rPr>
                  <a:t>the inputs to high dimensional space: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     </a:t>
                </a:r>
                <a:r>
                  <a:rPr lang="en-US" sz="1600" dirty="0">
                    <a:latin typeface="Comic Sans MS" panose="030F0702030302020204" pitchFamily="66" charset="0"/>
                  </a:rPr>
                  <a:t>Define the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point-wise</a:t>
                </a:r>
                <a:r>
                  <a:rPr lang="en-US" sz="1600" dirty="0">
                    <a:latin typeface="Comic Sans MS" panose="030F0702030302020204" pitchFamily="66" charset="0"/>
                  </a:rPr>
                  <a:t> lifting operator :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dirty="0"/>
                  <a:t>        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2 Global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Integral</a:t>
                </a:r>
                <a:r>
                  <a:rPr lang="en-US" sz="1600" dirty="0">
                    <a:latin typeface="Comic Sans MS" panose="030F0702030302020204" pitchFamily="66" charset="0"/>
                  </a:rPr>
                  <a:t> Transformation Layer (for layer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):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1600" dirty="0">
                              <a:latin typeface="Comic Sans MS" pitchFamily="66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 local bias function.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sup>
                    </m:sSup>
                  </m:oMath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3 Local Nonlinearity: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sigmoid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𝑅𝑒𝐿𝑈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4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Project</a:t>
                </a:r>
                <a:r>
                  <a:rPr lang="en-US" sz="1600" dirty="0">
                    <a:latin typeface="Comic Sans MS" panose="030F0702030302020204" pitchFamily="66" charset="0"/>
                  </a:rPr>
                  <a:t> the hidden representation back: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F8164-A2EC-ABBE-ED93-3674C083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1132392"/>
                <a:ext cx="10106025" cy="5266057"/>
              </a:xfrm>
              <a:prstGeom prst="rect">
                <a:avLst/>
              </a:prstGeom>
              <a:blipFill>
                <a:blip r:embed="rId3"/>
                <a:stretch>
                  <a:fillRect l="-18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2">
            <a:extLst>
              <a:ext uri="{FF2B5EF4-FFF2-40B4-BE49-F238E27FC236}">
                <a16:creationId xmlns:a16="http://schemas.microsoft.com/office/drawing/2014/main" id="{FF678930-8C3D-CB35-CDD5-5AAB5E155740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Recall from last lecture</a:t>
            </a:r>
            <a:endParaRPr lang="en-US" dirty="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86D49808-9560-E305-F623-9CE9AD627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929" y="651073"/>
            <a:ext cx="8915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Architecture for a T layer Neural Operator</a:t>
            </a:r>
          </a:p>
        </p:txBody>
      </p:sp>
    </p:spTree>
    <p:extLst>
      <p:ext uri="{BB962C8B-B14F-4D97-AF65-F5344CB8AC3E}">
        <p14:creationId xmlns:p14="http://schemas.microsoft.com/office/powerpoint/2010/main" val="195008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ED730-6A81-E1E7-221A-85BFDC67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E2E4EDE-A466-F537-3BE9-D8DD42104749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64EBE-D9F7-282A-D524-CF24B0B40669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9ABB57-B991-7294-5A2A-18D819061C56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7C64F0-0021-44BB-0A66-DB684C544CDC}"/>
                  </a:ext>
                </a:extLst>
              </p:cNvPr>
              <p:cNvSpPr txBox="1"/>
              <p:nvPr/>
            </p:nvSpPr>
            <p:spPr>
              <a:xfrm>
                <a:off x="649817" y="1132392"/>
                <a:ext cx="10839450" cy="6342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1600" dirty="0">
                              <a:latin typeface="Comic Sans MS" pitchFamily="66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7C64F0-0021-44BB-0A66-DB684C544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7" y="1132392"/>
                <a:ext cx="10839450" cy="6342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36A81911-FF0E-77B3-2D3D-B85389A05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6518" y="233369"/>
                <a:ext cx="7998959" cy="4439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0000FF"/>
                    </a:solidFill>
                    <a:latin typeface="Comic Sans MS"/>
                  </a:rPr>
                  <a:t>Convolution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00FF"/>
                    </a:solidFill>
                    <a:latin typeface="Comic Sans MS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36A81911-FF0E-77B3-2D3D-B85389A05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18" y="233369"/>
                <a:ext cx="7998959" cy="443945"/>
              </a:xfrm>
              <a:prstGeom prst="rect">
                <a:avLst/>
              </a:prstGeom>
              <a:blipFill>
                <a:blip r:embed="rId4"/>
                <a:stretch>
                  <a:fillRect t="-28767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6">
                <a:extLst>
                  <a:ext uri="{FF2B5EF4-FFF2-40B4-BE49-F238E27FC236}">
                    <a16:creationId xmlns:a16="http://schemas.microsoft.com/office/drawing/2014/main" id="{3EE70DBA-9ECD-42C8-A925-DEEE8CF43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412" y="658418"/>
                <a:ext cx="10373255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  <a:latin typeface="Comic Sans MS" pitchFamily="66" charset="0"/>
                  </a:rPr>
                  <a:t>A tricky term to compute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Rectangle 16">
                <a:extLst>
                  <a:ext uri="{FF2B5EF4-FFF2-40B4-BE49-F238E27FC236}">
                    <a16:creationId xmlns:a16="http://schemas.microsoft.com/office/drawing/2014/main" id="{3EE70DBA-9ECD-42C8-A925-DEEE8CF43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412" y="658418"/>
                <a:ext cx="10373255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">
            <a:extLst>
              <a:ext uri="{FF2B5EF4-FFF2-40B4-BE49-F238E27FC236}">
                <a16:creationId xmlns:a16="http://schemas.microsoft.com/office/drawing/2014/main" id="{325F4815-DBA4-5791-0A91-875436F13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25745" y="2006302"/>
            <a:ext cx="103732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itchFamily="66" charset="0"/>
              </a:rPr>
              <a:t>Recall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D68D6D-67BB-9952-D3A2-A22ECE214DBA}"/>
                  </a:ext>
                </a:extLst>
              </p:cNvPr>
              <p:cNvSpPr txBox="1"/>
              <p:nvPr/>
            </p:nvSpPr>
            <p:spPr>
              <a:xfrm>
                <a:off x="649817" y="2676823"/>
                <a:ext cx="4988853" cy="40305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Continuous</a:t>
                </a:r>
                <a:r>
                  <a:rPr lang="en-US" sz="1600" b="0" dirty="0">
                    <a:latin typeface="Comic Sans MS" panose="030F0702030302020204" pitchFamily="66" charset="0"/>
                  </a:rPr>
                  <a:t> Fourier Transform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latin typeface="Comic Sans MS" panose="030F0702030302020204" pitchFamily="66" charset="0"/>
                  </a:rPr>
                  <a:t>: </a:t>
                </a:r>
              </a:p>
              <a:p>
                <a:pPr marL="742950" lvl="1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Forward: </a:t>
                </a:r>
                <a:endParaRPr lang="en-US" sz="1600" b="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𝐹𝑓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>
                  <a:latin typeface="Comic Sans MS" panose="030F0702030302020204" pitchFamily="66" charset="0"/>
                </a:endParaRPr>
              </a:p>
              <a:p>
                <a:pPr marL="742950" lvl="1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Inverse: </a:t>
                </a:r>
              </a:p>
              <a:p>
                <a:pPr lvl="1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p>
                          </m:s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>
                  <a:latin typeface="Comic Sans MS" panose="030F0702030302020204" pitchFamily="66" charset="0"/>
                </a:endParaRPr>
              </a:p>
              <a:p>
                <a:pPr lvl="1"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In essential – Fourier transform projects a function to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Fourier basis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Basically – decompose a function to the sum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functions!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b="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D68D6D-67BB-9952-D3A2-A22ECE214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7" y="2676823"/>
                <a:ext cx="4988853" cy="4030527"/>
              </a:xfrm>
              <a:prstGeom prst="rect">
                <a:avLst/>
              </a:prstGeom>
              <a:blipFill>
                <a:blip r:embed="rId6"/>
                <a:stretch>
                  <a:fillRect l="-365" t="-15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91EDD42-1DBE-4CB9-AFB9-C77907B5E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542" y="2676823"/>
            <a:ext cx="2573930" cy="1745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EF4914-3C54-8FF2-883B-409C0146F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149" y="2691851"/>
            <a:ext cx="2848202" cy="1746862"/>
          </a:xfrm>
          <a:prstGeom prst="rect">
            <a:avLst/>
          </a:prstGeom>
        </p:spPr>
      </p:pic>
      <p:sp>
        <p:nvSpPr>
          <p:cNvPr id="16" name="Rectangle 16">
            <a:extLst>
              <a:ext uri="{FF2B5EF4-FFF2-40B4-BE49-F238E27FC236}">
                <a16:creationId xmlns:a16="http://schemas.microsoft.com/office/drawing/2014/main" id="{4BA576CA-E698-E1C5-5A81-F118021DD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905" y="1992957"/>
            <a:ext cx="103732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itchFamily="66" charset="0"/>
              </a:rPr>
              <a:t>Example – 1D Fourier basis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A398EE-D61A-74C6-E735-1C176E542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672" y="2446304"/>
            <a:ext cx="103732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itchFamily="66" charset="0"/>
              </a:rPr>
              <a:t>Real part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96EA7-0CCF-CC9C-D436-62BA3E9D1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671" y="4438737"/>
            <a:ext cx="103732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itchFamily="66" charset="0"/>
              </a:rPr>
              <a:t>Imaginary part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229CC-6A3B-64EE-17F4-AFAB5C4ABE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713" y="4992932"/>
            <a:ext cx="2589759" cy="16694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DF1A1-45F1-7108-56CE-8E10AA1FA9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4149" y="4992932"/>
            <a:ext cx="2848202" cy="174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9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E8A8F-1E5D-2EEE-A431-2C11F0929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56D5335-1C18-5A8D-67DF-DF227D496139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A4525-21F7-CE8B-32BC-E845D04F8B71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022088-9FB0-F2B8-61AE-50AFEB205906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00CE69-8554-A6F5-5903-FB6F4A0115BE}"/>
                  </a:ext>
                </a:extLst>
              </p:cNvPr>
              <p:cNvSpPr txBox="1"/>
              <p:nvPr/>
            </p:nvSpPr>
            <p:spPr>
              <a:xfrm>
                <a:off x="649817" y="1132392"/>
                <a:ext cx="10839450" cy="6342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1600" dirty="0">
                              <a:latin typeface="Comic Sans MS" pitchFamily="66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00CE69-8554-A6F5-5903-FB6F4A01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7" y="1132392"/>
                <a:ext cx="10839450" cy="6342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DB515D0F-9F2A-3836-B802-D899C2D447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6518" y="233369"/>
                <a:ext cx="7998959" cy="4439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0000FF"/>
                    </a:solidFill>
                    <a:latin typeface="Comic Sans MS"/>
                  </a:rPr>
                  <a:t>Convolution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00FF"/>
                    </a:solidFill>
                    <a:latin typeface="Comic Sans MS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DB515D0F-9F2A-3836-B802-D899C2D4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18" y="233369"/>
                <a:ext cx="7998959" cy="443945"/>
              </a:xfrm>
              <a:prstGeom prst="rect">
                <a:avLst/>
              </a:prstGeom>
              <a:blipFill>
                <a:blip r:embed="rId4"/>
                <a:stretch>
                  <a:fillRect t="-28767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6">
                <a:extLst>
                  <a:ext uri="{FF2B5EF4-FFF2-40B4-BE49-F238E27FC236}">
                    <a16:creationId xmlns:a16="http://schemas.microsoft.com/office/drawing/2014/main" id="{72AE7DB6-29C9-1391-1197-91998CF42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412" y="658418"/>
                <a:ext cx="10373255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  <a:latin typeface="Comic Sans MS" pitchFamily="66" charset="0"/>
                  </a:rPr>
                  <a:t>A tricky term to compute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Rectangle 16">
                <a:extLst>
                  <a:ext uri="{FF2B5EF4-FFF2-40B4-BE49-F238E27FC236}">
                    <a16:creationId xmlns:a16="http://schemas.microsoft.com/office/drawing/2014/main" id="{72AE7DB6-29C9-1391-1197-91998CF42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412" y="658418"/>
                <a:ext cx="10373255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">
            <a:extLst>
              <a:ext uri="{FF2B5EF4-FFF2-40B4-BE49-F238E27FC236}">
                <a16:creationId xmlns:a16="http://schemas.microsoft.com/office/drawing/2014/main" id="{6736EC44-7AD0-8B5F-74E5-1DD9A242D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25745" y="2006302"/>
            <a:ext cx="103732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itchFamily="66" charset="0"/>
              </a:rPr>
              <a:t>Recall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2B703B-BAA2-2C97-7389-321F12C543F4}"/>
                  </a:ext>
                </a:extLst>
              </p:cNvPr>
              <p:cNvSpPr txBox="1"/>
              <p:nvPr/>
            </p:nvSpPr>
            <p:spPr>
              <a:xfrm>
                <a:off x="649817" y="2455445"/>
                <a:ext cx="4988853" cy="40305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Continuous</a:t>
                </a:r>
                <a:r>
                  <a:rPr lang="en-US" sz="1600" b="0" dirty="0">
                    <a:latin typeface="Comic Sans MS" panose="030F0702030302020204" pitchFamily="66" charset="0"/>
                  </a:rPr>
                  <a:t> Fourier Transform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latin typeface="Comic Sans MS" panose="030F0702030302020204" pitchFamily="66" charset="0"/>
                  </a:rPr>
                  <a:t>: </a:t>
                </a:r>
              </a:p>
              <a:p>
                <a:pPr marL="742950" lvl="1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Forward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: </a:t>
                </a:r>
                <a:endParaRPr lang="en-US" sz="1600" b="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𝐹𝑓</m:t>
                          </m:r>
                        </m:e>
                      </m:d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>
                  <a:latin typeface="Comic Sans MS" panose="030F0702030302020204" pitchFamily="66" charset="0"/>
                </a:endParaRPr>
              </a:p>
              <a:p>
                <a:pPr marL="742950" lvl="1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: </a:t>
                </a:r>
              </a:p>
              <a:p>
                <a:pPr lvl="1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p>
                          </m:s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>
                  <a:latin typeface="Comic Sans MS" panose="030F0702030302020204" pitchFamily="66" charset="0"/>
                </a:endParaRPr>
              </a:p>
              <a:p>
                <a:pPr lvl="1"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In essential – Fourier transform projects a function to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Fourier basis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Basically – decompose a function to the sum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functions!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b="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2B703B-BAA2-2C97-7389-321F12C54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7" y="2455445"/>
                <a:ext cx="4988853" cy="4030527"/>
              </a:xfrm>
              <a:prstGeom prst="rect">
                <a:avLst/>
              </a:prstGeom>
              <a:blipFill>
                <a:blip r:embed="rId6"/>
                <a:stretch>
                  <a:fillRect l="-365" t="-15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5F4C888-B30C-F885-1DCC-AD114757512B}"/>
              </a:ext>
            </a:extLst>
          </p:cNvPr>
          <p:cNvSpPr txBox="1"/>
          <p:nvPr/>
        </p:nvSpPr>
        <p:spPr>
          <a:xfrm>
            <a:off x="6639348" y="6439965"/>
            <a:ext cx="7059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Good reference: https://www.thefouriertransform.com/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8D6D289-72D6-CD88-F66E-9D6BEB8B0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102" y="2048738"/>
            <a:ext cx="103732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itchFamily="66" charset="0"/>
              </a:rPr>
              <a:t>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3A13A2-7FCF-059E-F475-766DCA9DCD27}"/>
                  </a:ext>
                </a:extLst>
              </p:cNvPr>
              <p:cNvSpPr txBox="1"/>
              <p:nvPr/>
            </p:nvSpPr>
            <p:spPr>
              <a:xfrm>
                <a:off x="6872817" y="2455445"/>
                <a:ext cx="4988853" cy="366735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Linear: </a:t>
                </a:r>
                <a:endParaRPr lang="en-US" sz="1600" b="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Differentiation: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	</a:t>
                </a:r>
              </a:p>
              <a:p>
                <a:pPr algn="ctr"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Convolution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:</a:t>
                </a:r>
                <a:r>
                  <a:rPr lang="en-US" sz="1600" dirty="0">
                    <a:latin typeface="Comic Sans MS" panose="030F0702030302020204" pitchFamily="66" charset="0"/>
                  </a:rPr>
                  <a:t>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>
                    <a:latin typeface="Comic Sans MS" panose="030F0702030302020204" pitchFamily="66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Unitary</a:t>
                </a:r>
                <a:r>
                  <a:rPr lang="en-US" sz="1600" dirty="0">
                    <a:latin typeface="Comic Sans MS" panose="030F0702030302020204" pitchFamily="66" charset="0"/>
                  </a:rPr>
                  <a:t> (</a:t>
                </a:r>
                <a:r>
                  <a:rPr lang="en-US" sz="1600" dirty="0" err="1">
                    <a:latin typeface="Comic Sans MS" panose="030F0702030302020204" pitchFamily="66" charset="0"/>
                  </a:rPr>
                  <a:t>Parsevel’s</a:t>
                </a:r>
                <a:r>
                  <a:rPr lang="en-US" sz="1600" dirty="0">
                    <a:latin typeface="Comic Sans MS" panose="030F0702030302020204" pitchFamily="66" charset="0"/>
                  </a:rPr>
                  <a:t> theorem):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3A13A2-7FCF-059E-F475-766DCA9DC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17" y="2455445"/>
                <a:ext cx="4988853" cy="3667351"/>
              </a:xfrm>
              <a:prstGeom prst="rect">
                <a:avLst/>
              </a:prstGeom>
              <a:blipFill>
                <a:blip r:embed="rId7"/>
                <a:stretch>
                  <a:fillRect l="-365" t="-16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0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B213-A879-D9E4-67D5-6D3CD4A9F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78E383-30E9-C5BC-B7DF-6819704DADE6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8E058-FBEC-7D59-1E3A-64063EC86DCB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46907FE-C3AB-F6A6-8729-6C57BDEE3251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2F215-50F8-19A1-FE53-D465B301FC8E}"/>
                  </a:ext>
                </a:extLst>
              </p:cNvPr>
              <p:cNvSpPr txBox="1"/>
              <p:nvPr/>
            </p:nvSpPr>
            <p:spPr>
              <a:xfrm>
                <a:off x="649817" y="1132392"/>
                <a:ext cx="10839450" cy="42094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>
                          <a:latin typeface="Comic Sans MS" panose="030F0702030302020204" pitchFamily="66" charset="0"/>
                        </a:rPr>
                        <m:t>	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2F215-50F8-19A1-FE53-D465B301F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7" y="1132392"/>
                <a:ext cx="10839450" cy="420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2">
            <a:extLst>
              <a:ext uri="{FF2B5EF4-FFF2-40B4-BE49-F238E27FC236}">
                <a16:creationId xmlns:a16="http://schemas.microsoft.com/office/drawing/2014/main" id="{97D02EAD-B402-69C5-7FAF-2E424E014054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Fourier Neural Operator</a:t>
            </a:r>
            <a:endParaRPr lang="en-US" dirty="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2595EAC4-17EC-47CB-0626-582BFE46C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12" y="658418"/>
            <a:ext cx="1037325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AB535F-D95B-3CC2-A70E-FCD604ED4D97}"/>
                  </a:ext>
                </a:extLst>
              </p:cNvPr>
              <p:cNvSpPr txBox="1"/>
              <p:nvPr/>
            </p:nvSpPr>
            <p:spPr>
              <a:xfrm>
                <a:off x="649817" y="2289052"/>
                <a:ext cx="4988853" cy="366029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wish to compute: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1600" dirty="0">
                              <a:latin typeface="Comic Sans MS" pitchFamily="66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assume the Kernal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has a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 parameterized by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.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0" dirty="0">
                    <a:latin typeface="Comic Sans MS" panose="030F0702030302020204" pitchFamily="66" charset="0"/>
                  </a:rPr>
                  <a:t>Let us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b="0" dirty="0">
                    <a:latin typeface="Comic Sans MS" panose="030F0702030302020204" pitchFamily="66" charset="0"/>
                  </a:rPr>
                  <a:t> is a vector valued function (</a:t>
                </a:r>
                <a:r>
                  <a:rPr lang="en-US" sz="1600" b="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results of lifting</a:t>
                </a:r>
                <a:r>
                  <a:rPr lang="en-US" sz="1600" b="0" dirty="0">
                    <a:latin typeface="Comic Sans MS" panose="030F0702030302020204" pitchFamily="66" charset="0"/>
                  </a:rPr>
                  <a:t>) defined 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600" b="0" dirty="0">
                    <a:latin typeface="Comic Sans MS" panose="030F0702030302020204" pitchFamily="66" charset="0"/>
                  </a:rPr>
                  <a:t>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:endParaRPr lang="en-US" sz="1600" b="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AB535F-D95B-3CC2-A70E-FCD604ED4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7" y="2289052"/>
                <a:ext cx="4988853" cy="3660297"/>
              </a:xfrm>
              <a:prstGeom prst="rect">
                <a:avLst/>
              </a:prstGeom>
              <a:blipFill>
                <a:blip r:embed="rId4"/>
                <a:stretch>
                  <a:fillRect l="-365" t="-16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431121-2BD8-0D23-1FBB-2647D0A5D1CC}"/>
                  </a:ext>
                </a:extLst>
              </p:cNvPr>
              <p:cNvSpPr txBox="1"/>
              <p:nvPr/>
            </p:nvSpPr>
            <p:spPr>
              <a:xfrm>
                <a:off x="6628977" y="2289051"/>
                <a:ext cx="4988853" cy="39728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300"/>
                  </a:spcAft>
                  <a:buFont typeface="+mj-lt"/>
                  <a:buAutoNum type="arabicPeriod"/>
                </a:pPr>
                <a:r>
                  <a:rPr lang="en-US" sz="1600" b="0" dirty="0">
                    <a:latin typeface="Comic Sans MS" panose="030F0702030302020204" pitchFamily="66" charset="0"/>
                  </a:rPr>
                  <a:t>We first apply Fourier Transform </a:t>
                </a:r>
                <a:r>
                  <a:rPr lang="en-US" sz="1600" b="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component     wise: 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    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latin typeface="Comic Sans MS" panose="030F0702030302020204" pitchFamily="66" charset="0"/>
                  </a:rPr>
                  <a:t>2.   For frequency mode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 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</m:sup>
                    </m:sSup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 and a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point-wise</a:t>
                </a:r>
                <a:r>
                  <a:rPr lang="en-US" sz="1600" dirty="0">
                    <a:latin typeface="Comic Sans MS" panose="030F0702030302020204" pitchFamily="66" charset="0"/>
                  </a:rPr>
                  <a:t> multiplication: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AutoNum type="arabicPeriod" startAt="3"/>
                </a:pPr>
                <a:r>
                  <a:rPr lang="en-US" sz="1600" dirty="0">
                    <a:latin typeface="Comic Sans MS" panose="030F0702030302020204" pitchFamily="66" charset="0"/>
                  </a:rPr>
                  <a:t>We finish by applying an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inverse Fourier transformation</a:t>
                </a:r>
                <a:r>
                  <a:rPr lang="en-US" sz="1600" dirty="0">
                    <a:latin typeface="Comic Sans MS" panose="030F0702030302020204" pitchFamily="66" charset="0"/>
                  </a:rPr>
                  <a:t> to 2, such that: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))(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:endParaRPr lang="en-US" sz="1600" b="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431121-2BD8-0D23-1FBB-2647D0A5D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7" y="2289051"/>
                <a:ext cx="4988853" cy="3972882"/>
              </a:xfrm>
              <a:prstGeom prst="rect">
                <a:avLst/>
              </a:prstGeom>
              <a:blipFill>
                <a:blip r:embed="rId5"/>
                <a:stretch>
                  <a:fillRect l="-852" t="-1223" r="-267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6">
            <a:extLst>
              <a:ext uri="{FF2B5EF4-FFF2-40B4-BE49-F238E27FC236}">
                <a16:creationId xmlns:a16="http://schemas.microsoft.com/office/drawing/2014/main" id="{6D34EC70-5F11-2887-88C4-3DC3EC7B0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14" y="1707474"/>
            <a:ext cx="1037325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Achieving convolution in Fourier space</a:t>
            </a:r>
          </a:p>
        </p:txBody>
      </p:sp>
    </p:spTree>
    <p:extLst>
      <p:ext uri="{BB962C8B-B14F-4D97-AF65-F5344CB8AC3E}">
        <p14:creationId xmlns:p14="http://schemas.microsoft.com/office/powerpoint/2010/main" val="333458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805A5-9CEB-2936-DBA3-6C63703E3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E4816B-D531-0BF3-403F-828F2C4E7791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9B2EE-4E3F-DE6B-E791-E0494852EEE7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29A97D-16CC-FDFE-DDB6-7EFD2421AA28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D399064-FA2F-8DD7-1ACC-597500CBE8B1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Implementation with Discrete Fourier Transform (2P6)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4AD301-BE76-9116-F32C-6F5023B78E6F}"/>
                  </a:ext>
                </a:extLst>
              </p:cNvPr>
              <p:cNvSpPr txBox="1"/>
              <p:nvPr/>
            </p:nvSpPr>
            <p:spPr>
              <a:xfrm>
                <a:off x="815340" y="1070411"/>
                <a:ext cx="10757535" cy="45841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0" dirty="0">
                    <a:latin typeface="Comic Sans MS" panose="030F0702030302020204" pitchFamily="66" charset="0"/>
                  </a:rPr>
                  <a:t>We introduce a discretization on the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600" b="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600" b="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points</a:t>
                </a:r>
                <a:r>
                  <a:rPr lang="en-US" sz="1600" b="0" dirty="0">
                    <a:latin typeface="Comic Sans MS" panose="030F0702030302020204" pitchFamily="66" charset="0"/>
                  </a:rPr>
                  <a:t>.   We have collocation points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>
                    <a:latin typeface="Comic Sans MS" panose="030F0702030302020204" pitchFamily="66" charset="0"/>
                  </a:rPr>
                  <a:t>     </a:t>
                </a:r>
                <a:r>
                  <a:rPr lang="en-US" sz="1600" b="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 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latin typeface="Comic Sans MS" panose="030F0702030302020204" pitchFamily="66" charset="0"/>
                  </a:rPr>
                  <a:t>     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. (e.g., think of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8×8 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mesh,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=64,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)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The corresponding frequencies are: </a:t>
                </a:r>
              </a:p>
              <a:p>
                <a:pPr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>
                    <a:latin typeface="Comic Sans MS" panose="030F0702030302020204" pitchFamily="66" charset="0"/>
                  </a:rPr>
                  <a:t>    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…×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latin typeface="Comic Sans MS" panose="030F0702030302020204" pitchFamily="66" charset="0"/>
                  </a:rPr>
                  <a:t>    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=8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=[0,1,2,…, 7]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.</m:t>
                    </m:r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define the Discrete Fourier Transform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b="0" dirty="0">
                    <a:latin typeface="Comic Sans MS" panose="030F0702030302020204" pitchFamily="66" charset="0"/>
                  </a:rPr>
                  <a:t> , for a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1600" b="0" dirty="0">
                    <a:latin typeface="Comic Sans MS" panose="030F0702030302020204" pitchFamily="66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∈{1,..,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b="0" dirty="0">
                  <a:latin typeface="Comic Sans MS" panose="030F0702030302020204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b="0" dirty="0">
                    <a:latin typeface="Comic Sans MS" panose="030F0702030302020204" pitchFamily="66" charset="0"/>
                  </a:rPr>
                  <a:t>     (e.g., </a:t>
                </a:r>
                <a:r>
                  <a:rPr lang="en-US" sz="1600" b="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2D</a:t>
                </a:r>
                <a:r>
                  <a:rPr lang="en-US" sz="1600" b="0" dirty="0">
                    <a:latin typeface="Comic Sans MS" panose="030F0702030302020204" pitchFamily="66" charset="0"/>
                  </a:rPr>
                  <a:t> Fourier Transform is case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600" b="0" dirty="0">
                    <a:latin typeface="Comic Sans MS" panose="030F0702030302020204" pitchFamily="66" charset="0"/>
                  </a:rPr>
                  <a:t>).  </a:t>
                </a:r>
              </a:p>
              <a:p>
                <a:pPr>
                  <a:spcAft>
                    <a:spcPts val="300"/>
                  </a:spcAft>
                </a:pPr>
                <a:endParaRPr lang="en-US" sz="1600" b="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4AD301-BE76-9116-F32C-6F5023B78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" y="1070411"/>
                <a:ext cx="10757535" cy="4584140"/>
              </a:xfrm>
              <a:prstGeom prst="rect">
                <a:avLst/>
              </a:prstGeom>
              <a:blipFill>
                <a:blip r:embed="rId3"/>
                <a:stretch>
                  <a:fillRect l="-170" t="-13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6">
            <a:extLst>
              <a:ext uri="{FF2B5EF4-FFF2-40B4-BE49-F238E27FC236}">
                <a16:creationId xmlns:a16="http://schemas.microsoft.com/office/drawing/2014/main" id="{5FFC1BC0-6B6C-F54E-F168-BA67B6EB9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12" y="658418"/>
            <a:ext cx="1037325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1. High dimensional DFT</a:t>
            </a:r>
          </a:p>
        </p:txBody>
      </p:sp>
    </p:spTree>
    <p:extLst>
      <p:ext uri="{BB962C8B-B14F-4D97-AF65-F5344CB8AC3E}">
        <p14:creationId xmlns:p14="http://schemas.microsoft.com/office/powerpoint/2010/main" val="134749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03619-ECDD-2A17-755A-13A6744E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70D9DD-B561-F1AF-1A21-C74B71CFA03E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2E267-EDDE-AE52-DD6B-F1692DB97744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879F0A3-809E-0ACE-2A03-6C3FF8E770A7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2B94590-AAE6-2203-1520-D0303272C2F1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Implementation with Discrete Fourier Transform (2P6)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0CC212-1493-4C87-AF3E-3D60BB16ED5C}"/>
                  </a:ext>
                </a:extLst>
              </p:cNvPr>
              <p:cNvSpPr txBox="1"/>
              <p:nvPr/>
            </p:nvSpPr>
            <p:spPr>
              <a:xfrm>
                <a:off x="815340" y="1152977"/>
                <a:ext cx="10757535" cy="558960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The resultant tensor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Recall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…×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, to filter out the high frequency oscillations, we (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a-</a:t>
                </a:r>
                <a:r>
                  <a:rPr lang="en-US" sz="1600" dirty="0" err="1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priorily</a:t>
                </a:r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) specify a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maximum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that we wish to use in the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Fourier layer</a:t>
                </a:r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. 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   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. We construct the truncated frequencies (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wave numbers</a:t>
                </a:r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): </a:t>
                </a:r>
                <a:endParaRPr lang="en-US" sz="1600" dirty="0">
                  <a:latin typeface="Comic Sans MS" panose="030F0702030302020204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1</m:t>
                            </m:r>
                          </m:sub>
                        </m:sSub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:endPara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And we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ignore the part of high frequency modes </a:t>
                </a:r>
                <a:r>
                  <a:rPr lang="en-US" sz="1600" dirty="0">
                    <a:latin typeface="Comic Sans MS" panose="030F0702030302020204" pitchFamily="66" charset="0"/>
                  </a:rPr>
                  <a:t>and consider truncated tensor: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1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2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1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2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0221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221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221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221B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221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221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221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as a directly parameterized matrix with entries to be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learned from data: 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define our output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to be a matrix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 which consists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up to the maximum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for each spatial dimension,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elsewhere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0CC212-1493-4C87-AF3E-3D60BB16E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" y="1152977"/>
                <a:ext cx="10757535" cy="5589607"/>
              </a:xfrm>
              <a:prstGeom prst="rect">
                <a:avLst/>
              </a:prstGeom>
              <a:blipFill>
                <a:blip r:embed="rId3"/>
                <a:stretch>
                  <a:fillRect l="-170" r="-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6">
                <a:extLst>
                  <a:ext uri="{FF2B5EF4-FFF2-40B4-BE49-F238E27FC236}">
                    <a16:creationId xmlns:a16="http://schemas.microsoft.com/office/drawing/2014/main" id="{3B45272F-2653-3837-287E-B175E29FD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412" y="658418"/>
                <a:ext cx="10373255" cy="4945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  <a:latin typeface="Comic Sans MS" pitchFamily="66" charset="0"/>
                  </a:rPr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Comic Sans MS" pitchFamily="66" charset="0"/>
                  </a:rPr>
                  <a:t> with truncated frequencies </a:t>
                </a:r>
              </a:p>
            </p:txBody>
          </p:sp>
        </mc:Choice>
        <mc:Fallback xmlns="">
          <p:sp>
            <p:nvSpPr>
              <p:cNvPr id="2" name="Rectangle 16">
                <a:extLst>
                  <a:ext uri="{FF2B5EF4-FFF2-40B4-BE49-F238E27FC236}">
                    <a16:creationId xmlns:a16="http://schemas.microsoft.com/office/drawing/2014/main" id="{3B45272F-2653-3837-287E-B175E29FD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412" y="658418"/>
                <a:ext cx="10373255" cy="494559"/>
              </a:xfrm>
              <a:prstGeom prst="rect">
                <a:avLst/>
              </a:prstGeom>
              <a:blipFill>
                <a:blip r:embed="rId4"/>
                <a:stretch>
                  <a:fillRect t="-3704" b="-1728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7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F94AB-A8F4-1CA0-4B7D-AD48C007E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6D0E349-D63B-A9C9-2368-50F63FA2E6E7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554BA-B98B-1740-99E9-A0E06075D27E}"/>
              </a:ext>
            </a:extLst>
          </p:cNvPr>
          <p:cNvSpPr txBox="1"/>
          <p:nvPr/>
        </p:nvSpPr>
        <p:spPr>
          <a:xfrm>
            <a:off x="5638800" y="2970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2EDE03-351C-0571-EADF-30F84055FDF0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1D00975-A948-AFD7-A2F7-A6776AEFCA23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Implementation with Discrete Fourier Transform (2P6)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514201-BC38-4E45-D112-CA8F2A4BB30F}"/>
                  </a:ext>
                </a:extLst>
              </p:cNvPr>
              <p:cNvSpPr txBox="1"/>
              <p:nvPr/>
            </p:nvSpPr>
            <p:spPr>
              <a:xfrm>
                <a:off x="815340" y="1152977"/>
                <a:ext cx="10757535" cy="191994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define the Discrete Fourier Transform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, for a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/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∈{1,..,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mic Sans MS" panose="030F0702030302020204" pitchFamily="66" charset="0"/>
                  </a:rPr>
                  <a:t>We add a local 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to address the issue with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non-periodicity</a:t>
                </a:r>
                <a:r>
                  <a:rPr lang="en-US" sz="1600" dirty="0">
                    <a:latin typeface="Comic Sans MS" panose="030F0702030302020204" pitchFamily="66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514201-BC38-4E45-D112-CA8F2A4BB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" y="1152977"/>
                <a:ext cx="10757535" cy="1919949"/>
              </a:xfrm>
              <a:prstGeom prst="rect">
                <a:avLst/>
              </a:prstGeom>
              <a:blipFill>
                <a:blip r:embed="rId3"/>
                <a:stretch>
                  <a:fillRect l="-170" b="-283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6">
            <a:extLst>
              <a:ext uri="{FF2B5EF4-FFF2-40B4-BE49-F238E27FC236}">
                <a16:creationId xmlns:a16="http://schemas.microsoft.com/office/drawing/2014/main" id="{F1FFAF6F-C616-F096-BC68-E534C6A1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12" y="658418"/>
            <a:ext cx="1037325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3. Inverse FFT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E94E2-03DA-733D-439C-4CEE256F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93" y="3292972"/>
            <a:ext cx="9901411" cy="252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5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1930</Words>
  <Application>Microsoft Office PowerPoint</Application>
  <PresentationFormat>宽屏</PresentationFormat>
  <Paragraphs>299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Comic Sans MS</vt:lpstr>
      <vt:lpstr>Helvetica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Burigede Liu</dc:creator>
  <cp:lastModifiedBy>Burigede Liu</cp:lastModifiedBy>
  <cp:revision>332</cp:revision>
  <dcterms:created xsi:type="dcterms:W3CDTF">2021-02-24T17:40:15Z</dcterms:created>
  <dcterms:modified xsi:type="dcterms:W3CDTF">2024-09-15T21:26:14Z</dcterms:modified>
</cp:coreProperties>
</file>